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
  </p:notesMasterIdLst>
  <p:sldIdLst>
    <p:sldId id="256" r:id="rId2"/>
    <p:sldId id="257" r:id="rId3"/>
    <p:sldId id="260" r:id="rId4"/>
    <p:sldId id="259" r:id="rId5"/>
  </p:sldIdLst>
  <p:sldSz cx="9144000" cy="5143500" type="screen16x9"/>
  <p:notesSz cx="6858000" cy="9144000"/>
  <p:embeddedFontLst>
    <p:embeddedFont>
      <p:font typeface="Helvetica Neue" panose="020B0600070205080204" charset="0"/>
      <p:regular r:id="rId7"/>
      <p:bold r:id="rId8"/>
      <p:italic r:id="rId9"/>
      <p:boldItalic r:id="rId10"/>
    </p:embeddedFont>
    <p:embeddedFont>
      <p:font typeface="Meiryo UI" panose="020B0604030504040204" pitchFamily="50" charset="-128"/>
      <p:regular r:id="rId11"/>
      <p:bold r:id="rId12"/>
      <p:italic r:id="rId13"/>
      <p:boldItalic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82" y="763"/>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20cb91a8a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20cb91a8a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20cb91a8ab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20cb91a8ab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1583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20cb91a8a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20cb91a8a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828500" y="757825"/>
            <a:ext cx="7215600" cy="367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200" b="1">
                <a:latin typeface="Helvetica Neue"/>
                <a:ea typeface="Helvetica Neue"/>
                <a:cs typeface="Helvetica Neue"/>
                <a:sym typeface="Helvetica Neue"/>
              </a:rPr>
              <a:t>BioHack Academy 2022</a:t>
            </a:r>
            <a:endParaRPr sz="2200" b="1">
              <a:latin typeface="Helvetica Neue"/>
              <a:ea typeface="Helvetica Neue"/>
              <a:cs typeface="Helvetica Neue"/>
              <a:sym typeface="Helvetica Neue"/>
            </a:endParaRPr>
          </a:p>
          <a:p>
            <a:pPr marL="0" lvl="0" indent="0" algn="l" rtl="0">
              <a:spcBef>
                <a:spcPts val="0"/>
              </a:spcBef>
              <a:spcAft>
                <a:spcPts val="0"/>
              </a:spcAft>
              <a:buNone/>
            </a:pPr>
            <a:r>
              <a:rPr lang="en-GB" sz="2200" b="1">
                <a:latin typeface="Helvetica Neue"/>
                <a:ea typeface="Helvetica Neue"/>
                <a:cs typeface="Helvetica Neue"/>
                <a:sym typeface="Helvetica Neue"/>
              </a:rPr>
              <a:t>BioClub Tokyo</a:t>
            </a:r>
            <a:endParaRPr sz="22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r>
              <a:rPr lang="en-GB" sz="3600" b="1">
                <a:latin typeface="Helvetica Neue"/>
                <a:ea typeface="Helvetica Neue"/>
                <a:cs typeface="Helvetica Neue"/>
                <a:sym typeface="Helvetica Neue"/>
              </a:rPr>
              <a:t>Project Ideas</a:t>
            </a:r>
            <a:endParaRPr sz="36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endParaRPr sz="2200" b="1">
              <a:latin typeface="Helvetica Neue"/>
              <a:ea typeface="Helvetica Neue"/>
              <a:cs typeface="Helvetica Neue"/>
              <a:sym typeface="Helvetica Neue"/>
            </a:endParaRPr>
          </a:p>
          <a:p>
            <a:pPr marL="0" lvl="0" indent="0" algn="l" rtl="0">
              <a:spcBef>
                <a:spcPts val="0"/>
              </a:spcBef>
              <a:spcAft>
                <a:spcPts val="0"/>
              </a:spcAft>
              <a:buNone/>
            </a:pPr>
            <a:r>
              <a:rPr lang="en-GB" sz="1500">
                <a:latin typeface="Helvetica Neue"/>
                <a:ea typeface="Helvetica Neue"/>
                <a:cs typeface="Helvetica Neue"/>
                <a:sym typeface="Helvetica Neue"/>
              </a:rPr>
              <a:t>April 2nd, 2022, Waseda/metaPhorest Visit</a:t>
            </a:r>
            <a:endParaRPr sz="1500">
              <a:latin typeface="Helvetica Neue"/>
              <a:ea typeface="Helvetica Neue"/>
              <a:cs typeface="Helvetica Neue"/>
              <a:sym typeface="Helvetica Neue"/>
            </a:endParaRPr>
          </a:p>
        </p:txBody>
      </p:sp>
      <p:pic>
        <p:nvPicPr>
          <p:cNvPr id="55" name="Google Shape;55;p13"/>
          <p:cNvPicPr preferRelativeResize="0"/>
          <p:nvPr/>
        </p:nvPicPr>
        <p:blipFill>
          <a:blip r:embed="rId3">
            <a:alphaModFix/>
          </a:blip>
          <a:stretch>
            <a:fillRect/>
          </a:stretch>
        </p:blipFill>
        <p:spPr>
          <a:xfrm>
            <a:off x="6414925" y="890425"/>
            <a:ext cx="1880800" cy="1681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2" name="図 1"/>
          <p:cNvPicPr>
            <a:picLocks noChangeAspect="1"/>
          </p:cNvPicPr>
          <p:nvPr/>
        </p:nvPicPr>
        <p:blipFill>
          <a:blip r:embed="rId3"/>
          <a:stretch>
            <a:fillRect/>
          </a:stretch>
        </p:blipFill>
        <p:spPr>
          <a:xfrm>
            <a:off x="0" y="249826"/>
            <a:ext cx="9144000" cy="4572000"/>
          </a:xfrm>
          <a:prstGeom prst="rect">
            <a:avLst/>
          </a:prstGeom>
        </p:spPr>
      </p:pic>
      <p:sp>
        <p:nvSpPr>
          <p:cNvPr id="60" name="Google Shape;60;p14"/>
          <p:cNvSpPr txBox="1"/>
          <p:nvPr/>
        </p:nvSpPr>
        <p:spPr>
          <a:xfrm>
            <a:off x="313243" y="249825"/>
            <a:ext cx="7215600" cy="4093398"/>
          </a:xfrm>
          <a:prstGeom prst="rect">
            <a:avLst/>
          </a:prstGeom>
          <a:solidFill>
            <a:schemeClr val="lt1">
              <a:alpha val="85000"/>
            </a:schemeClr>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200" b="1" dirty="0">
                <a:solidFill>
                  <a:schemeClr val="accent5">
                    <a:lumMod val="75000"/>
                  </a:schemeClr>
                </a:solidFill>
                <a:latin typeface="Helvetica Neue"/>
                <a:ea typeface="Helvetica Neue"/>
                <a:cs typeface="Helvetica Neue"/>
                <a:sym typeface="Helvetica Neue"/>
              </a:rPr>
              <a:t>About</a:t>
            </a:r>
            <a:endParaRPr sz="2200" b="1" dirty="0">
              <a:solidFill>
                <a:schemeClr val="accent5">
                  <a:lumMod val="75000"/>
                </a:schemeClr>
              </a:solidFill>
              <a:latin typeface="Helvetica Neue"/>
              <a:ea typeface="Helvetica Neue"/>
              <a:cs typeface="Helvetica Neue"/>
              <a:sym typeface="Helvetica Neue"/>
            </a:endParaRPr>
          </a:p>
          <a:p>
            <a:pPr marL="0" lvl="0" indent="0" algn="l" rtl="0">
              <a:spcBef>
                <a:spcPts val="0"/>
              </a:spcBef>
              <a:spcAft>
                <a:spcPts val="0"/>
              </a:spcAft>
              <a:buNone/>
            </a:pPr>
            <a:endParaRPr sz="2200" b="1" dirty="0">
              <a:latin typeface="Helvetica Neue"/>
              <a:ea typeface="Helvetica Neue"/>
              <a:cs typeface="Helvetica Neue"/>
              <a:sym typeface="Helvetica Neue"/>
            </a:endParaRPr>
          </a:p>
          <a:p>
            <a:pPr marL="457200" lvl="0" indent="-317500">
              <a:buSzPts val="1400"/>
              <a:buFont typeface="Helvetica Neue"/>
              <a:buChar char="-"/>
            </a:pPr>
            <a:r>
              <a:rPr lang="en-US" dirty="0">
                <a:latin typeface="Helvetica Neue"/>
                <a:ea typeface="Helvetica Neue"/>
                <a:cs typeface="Helvetica Neue"/>
                <a:sym typeface="Helvetica Neue"/>
              </a:rPr>
              <a:t>I joined BHA because I am interested in food tech technologies such as cultured meat, plant-based meat, and 3D food printers</a:t>
            </a:r>
            <a:r>
              <a:rPr lang="en-US" dirty="0" smtClean="0">
                <a:latin typeface="Helvetica Neue"/>
                <a:ea typeface="Helvetica Neue"/>
                <a:cs typeface="Helvetica Neue"/>
                <a:sym typeface="Helvetica Neue"/>
              </a:rPr>
              <a:t>.</a:t>
            </a:r>
          </a:p>
          <a:p>
            <a:pPr marL="457200" lvl="0" indent="-317500">
              <a:buSzPts val="1400"/>
              <a:buFont typeface="Helvetica Neue"/>
              <a:buChar char="-"/>
            </a:pPr>
            <a:r>
              <a:rPr lang="ja-JP" altLang="en-US" dirty="0" smtClean="0">
                <a:latin typeface="Meiryo UI" panose="020B0604030504040204" pitchFamily="50" charset="-128"/>
                <a:ea typeface="Meiryo UI" panose="020B0604030504040204" pitchFamily="50" charset="-128"/>
                <a:cs typeface="Helvetica Neue"/>
                <a:sym typeface="Helvetica Neue"/>
              </a:rPr>
              <a:t>私は培養</a:t>
            </a:r>
            <a:r>
              <a:rPr lang="ja-JP" altLang="en-US" dirty="0">
                <a:latin typeface="Meiryo UI" panose="020B0604030504040204" pitchFamily="50" charset="-128"/>
                <a:ea typeface="Meiryo UI" panose="020B0604030504040204" pitchFamily="50" charset="-128"/>
                <a:cs typeface="Helvetica Neue"/>
                <a:sym typeface="Helvetica Neue"/>
              </a:rPr>
              <a:t>肉、プラントベースミート、３</a:t>
            </a:r>
            <a:r>
              <a:rPr lang="en-US" altLang="ja-JP" dirty="0">
                <a:latin typeface="Meiryo UI" panose="020B0604030504040204" pitchFamily="50" charset="-128"/>
                <a:ea typeface="Meiryo UI" panose="020B0604030504040204" pitchFamily="50" charset="-128"/>
                <a:cs typeface="Helvetica Neue"/>
                <a:sym typeface="Helvetica Neue"/>
              </a:rPr>
              <a:t>D</a:t>
            </a:r>
            <a:r>
              <a:rPr lang="ja-JP" altLang="en-US" dirty="0">
                <a:latin typeface="Meiryo UI" panose="020B0604030504040204" pitchFamily="50" charset="-128"/>
                <a:ea typeface="Meiryo UI" panose="020B0604030504040204" pitchFamily="50" charset="-128"/>
                <a:cs typeface="Helvetica Neue"/>
                <a:sym typeface="Helvetica Neue"/>
              </a:rPr>
              <a:t>食品プリンターなど、フードテックの技術に関心があり、</a:t>
            </a:r>
            <a:r>
              <a:rPr lang="en-US" altLang="ja-JP" dirty="0">
                <a:latin typeface="Meiryo UI" panose="020B0604030504040204" pitchFamily="50" charset="-128"/>
                <a:ea typeface="Meiryo UI" panose="020B0604030504040204" pitchFamily="50" charset="-128"/>
                <a:cs typeface="Helvetica Neue"/>
                <a:sym typeface="Helvetica Neue"/>
              </a:rPr>
              <a:t>BHA</a:t>
            </a:r>
            <a:r>
              <a:rPr lang="ja-JP" altLang="en-US" dirty="0">
                <a:latin typeface="Meiryo UI" panose="020B0604030504040204" pitchFamily="50" charset="-128"/>
                <a:ea typeface="Meiryo UI" panose="020B0604030504040204" pitchFamily="50" charset="-128"/>
                <a:cs typeface="Helvetica Neue"/>
                <a:sym typeface="Helvetica Neue"/>
              </a:rPr>
              <a:t>に参加しました</a:t>
            </a:r>
            <a:r>
              <a:rPr lang="ja-JP" altLang="en-US" dirty="0" smtClean="0">
                <a:latin typeface="Meiryo UI" panose="020B0604030504040204" pitchFamily="50" charset="-128"/>
                <a:ea typeface="Meiryo UI" panose="020B0604030504040204" pitchFamily="50" charset="-128"/>
                <a:cs typeface="Helvetica Neue"/>
                <a:sym typeface="Helvetica Neue"/>
              </a:rPr>
              <a:t>。</a:t>
            </a:r>
            <a:endParaRPr lang="en-US" altLang="ja-JP" dirty="0" smtClean="0">
              <a:latin typeface="Meiryo UI" panose="020B0604030504040204" pitchFamily="50" charset="-128"/>
              <a:ea typeface="Meiryo UI" panose="020B0604030504040204" pitchFamily="50" charset="-128"/>
              <a:cs typeface="Helvetica Neue"/>
              <a:sym typeface="Helvetica Neue"/>
            </a:endParaRPr>
          </a:p>
          <a:p>
            <a:pPr marL="457200" lvl="0" indent="-317500">
              <a:buSzPts val="1400"/>
              <a:buFont typeface="Helvetica Neue"/>
              <a:buChar char="-"/>
            </a:pPr>
            <a:r>
              <a:rPr lang="en-US" altLang="ja-JP" dirty="0">
                <a:latin typeface="Meiryo UI" panose="020B0604030504040204" pitchFamily="50" charset="-128"/>
                <a:ea typeface="Meiryo UI" panose="020B0604030504040204" pitchFamily="50" charset="-128"/>
                <a:cs typeface="Helvetica Neue"/>
                <a:sym typeface="Helvetica Neue"/>
              </a:rPr>
              <a:t>I am considering presenting on topics such as </a:t>
            </a:r>
            <a:r>
              <a:rPr lang="en-US" altLang="ja-JP" dirty="0">
                <a:solidFill>
                  <a:schemeClr val="accent5">
                    <a:lumMod val="75000"/>
                  </a:schemeClr>
                </a:solidFill>
                <a:latin typeface="Meiryo UI" panose="020B0604030504040204" pitchFamily="50" charset="-128"/>
                <a:ea typeface="Meiryo UI" panose="020B0604030504040204" pitchFamily="50" charset="-128"/>
                <a:cs typeface="Helvetica Neue"/>
                <a:sym typeface="Helvetica Neue"/>
              </a:rPr>
              <a:t>cell culture and food</a:t>
            </a:r>
            <a:r>
              <a:rPr lang="en-US" altLang="ja-JP" dirty="0">
                <a:latin typeface="Meiryo UI" panose="020B0604030504040204" pitchFamily="50" charset="-128"/>
                <a:ea typeface="Meiryo UI" panose="020B0604030504040204" pitchFamily="50" charset="-128"/>
                <a:cs typeface="Helvetica Neue"/>
                <a:sym typeface="Helvetica Neue"/>
              </a:rPr>
              <a:t>, and </a:t>
            </a:r>
            <a:r>
              <a:rPr lang="en-US" altLang="ja-JP" dirty="0">
                <a:solidFill>
                  <a:schemeClr val="accent5">
                    <a:lumMod val="75000"/>
                  </a:schemeClr>
                </a:solidFill>
                <a:latin typeface="Meiryo UI" panose="020B0604030504040204" pitchFamily="50" charset="-128"/>
                <a:ea typeface="Meiryo UI" panose="020B0604030504040204" pitchFamily="50" charset="-128"/>
                <a:cs typeface="Helvetica Neue"/>
                <a:sym typeface="Helvetica Neue"/>
              </a:rPr>
              <a:t>novel food products</a:t>
            </a:r>
            <a:r>
              <a:rPr lang="en-US" altLang="ja-JP" dirty="0">
                <a:latin typeface="Meiryo UI" panose="020B0604030504040204" pitchFamily="50" charset="-128"/>
                <a:ea typeface="Meiryo UI" panose="020B0604030504040204" pitchFamily="50" charset="-128"/>
                <a:cs typeface="Helvetica Neue"/>
                <a:sym typeface="Helvetica Neue"/>
              </a:rPr>
              <a:t> that have never existed before, adding what I have learned in the BHA program</a:t>
            </a:r>
            <a:r>
              <a:rPr lang="en-US" altLang="ja-JP" dirty="0" smtClean="0">
                <a:latin typeface="Meiryo UI" panose="020B0604030504040204" pitchFamily="50" charset="-128"/>
                <a:ea typeface="Meiryo UI" panose="020B0604030504040204" pitchFamily="50" charset="-128"/>
                <a:cs typeface="Helvetica Neue"/>
                <a:sym typeface="Helvetica Neue"/>
              </a:rPr>
              <a:t>.</a:t>
            </a:r>
            <a:r>
              <a:rPr lang="en-GB" dirty="0" smtClean="0">
                <a:latin typeface="Meiryo UI" panose="020B0604030504040204" pitchFamily="50" charset="-128"/>
                <a:ea typeface="Meiryo UI" panose="020B0604030504040204" pitchFamily="50" charset="-128"/>
                <a:cs typeface="Helvetica Neue"/>
                <a:sym typeface="Helvetica Neue"/>
              </a:rPr>
              <a:t>(</a:t>
            </a:r>
            <a:r>
              <a:rPr lang="en-GB" dirty="0">
                <a:latin typeface="Meiryo UI" panose="020B0604030504040204" pitchFamily="50" charset="-128"/>
                <a:ea typeface="Meiryo UI" panose="020B0604030504040204" pitchFamily="50" charset="-128"/>
                <a:cs typeface="Helvetica Neue"/>
                <a:sym typeface="Helvetica Neue"/>
              </a:rPr>
              <a:t>details to be worked out)</a:t>
            </a:r>
          </a:p>
          <a:p>
            <a:pPr marL="457200" lvl="0" indent="-317500">
              <a:buSzPts val="1400"/>
              <a:buFont typeface="Helvetica Neue"/>
              <a:buChar char="-"/>
            </a:pPr>
            <a:r>
              <a:rPr lang="ja-JP" altLang="en-US" dirty="0">
                <a:latin typeface="Meiryo UI" panose="020B0604030504040204" pitchFamily="50" charset="-128"/>
                <a:ea typeface="Meiryo UI" panose="020B0604030504040204" pitchFamily="50" charset="-128"/>
                <a:cs typeface="Helvetica Neue"/>
                <a:sym typeface="Helvetica Neue"/>
              </a:rPr>
              <a:t>細胞培養と食品、今までになかった新規食品などのテーマで、</a:t>
            </a:r>
            <a:r>
              <a:rPr lang="en-US" altLang="ja-JP" dirty="0">
                <a:latin typeface="Meiryo UI" panose="020B0604030504040204" pitchFamily="50" charset="-128"/>
                <a:ea typeface="Meiryo UI" panose="020B0604030504040204" pitchFamily="50" charset="-128"/>
                <a:cs typeface="Helvetica Neue"/>
                <a:sym typeface="Helvetica Neue"/>
              </a:rPr>
              <a:t>BHA</a:t>
            </a:r>
            <a:r>
              <a:rPr lang="ja-JP" altLang="en-US" dirty="0">
                <a:latin typeface="Meiryo UI" panose="020B0604030504040204" pitchFamily="50" charset="-128"/>
                <a:ea typeface="Meiryo UI" panose="020B0604030504040204" pitchFamily="50" charset="-128"/>
                <a:cs typeface="Helvetica Neue"/>
                <a:sym typeface="Helvetica Neue"/>
              </a:rPr>
              <a:t>のプログラムで学んだ内容を加えた発表を考えています。（詳細については検討中です）</a:t>
            </a:r>
          </a:p>
          <a:p>
            <a:pPr marL="139700" lvl="0">
              <a:buSzPts val="1400"/>
            </a:pPr>
            <a:endParaRPr lang="en-GB" dirty="0" smtClean="0">
              <a:latin typeface="Meiryo UI" panose="020B0604030504040204" pitchFamily="50" charset="-128"/>
              <a:ea typeface="Meiryo UI" panose="020B0604030504040204" pitchFamily="50" charset="-128"/>
              <a:cs typeface="Helvetica Neue"/>
              <a:sym typeface="Helvetica Neue"/>
            </a:endParaRPr>
          </a:p>
          <a:p>
            <a:pPr marL="457200" lvl="0" indent="-317500" algn="l" rtl="0">
              <a:spcBef>
                <a:spcPts val="0"/>
              </a:spcBef>
              <a:spcAft>
                <a:spcPts val="0"/>
              </a:spcAft>
              <a:buSzPts val="1400"/>
              <a:buFont typeface="Helvetica Neue"/>
              <a:buChar char="-"/>
            </a:pPr>
            <a:r>
              <a:rPr lang="en-GB" dirty="0" smtClean="0">
                <a:solidFill>
                  <a:srgbClr val="FF0000"/>
                </a:solidFill>
                <a:latin typeface="Helvetica Neue"/>
                <a:ea typeface="Helvetica Neue"/>
                <a:cs typeface="Helvetica Neue"/>
                <a:sym typeface="Helvetica Neue"/>
              </a:rPr>
              <a:t>Presentation </a:t>
            </a:r>
            <a:r>
              <a:rPr lang="en-GB" dirty="0">
                <a:solidFill>
                  <a:srgbClr val="FF0000"/>
                </a:solidFill>
                <a:latin typeface="Helvetica Neue"/>
                <a:ea typeface="Helvetica Neue"/>
                <a:cs typeface="Helvetica Neue"/>
                <a:sym typeface="Helvetica Neue"/>
              </a:rPr>
              <a:t>time: 5 min</a:t>
            </a:r>
            <a:endParaRPr dirty="0">
              <a:solidFill>
                <a:srgbClr val="FF0000"/>
              </a:solidFill>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GB" dirty="0">
                <a:solidFill>
                  <a:srgbClr val="FF0000"/>
                </a:solidFill>
                <a:latin typeface="Helvetica Neue"/>
                <a:ea typeface="Helvetica Neue"/>
                <a:cs typeface="Helvetica Neue"/>
                <a:sym typeface="Helvetica Neue"/>
              </a:rPr>
              <a:t>Use as many/little slides as you want.</a:t>
            </a:r>
            <a:endParaRPr dirty="0">
              <a:solidFill>
                <a:srgbClr val="FF0000"/>
              </a:solidFill>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GB" dirty="0">
                <a:solidFill>
                  <a:srgbClr val="FF0000"/>
                </a:solidFill>
                <a:latin typeface="Helvetica Neue"/>
                <a:ea typeface="Helvetica Neue"/>
                <a:cs typeface="Helvetica Neue"/>
                <a:sym typeface="Helvetica Neue"/>
              </a:rPr>
              <a:t>Feel free to present in Japanese</a:t>
            </a:r>
            <a:endParaRPr dirty="0">
              <a:solidFill>
                <a:srgbClr val="FF0000"/>
              </a:solidFill>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GB" dirty="0">
                <a:solidFill>
                  <a:srgbClr val="FF0000"/>
                </a:solidFill>
                <a:latin typeface="Helvetica Neue"/>
                <a:ea typeface="Helvetica Neue"/>
                <a:cs typeface="Helvetica Neue"/>
                <a:sym typeface="Helvetica Neue"/>
              </a:rPr>
              <a:t>You can write text in slides also in Japanese, but please add also English.</a:t>
            </a:r>
            <a:endParaRPr dirty="0">
              <a:solidFill>
                <a:srgbClr val="FF0000"/>
              </a:solidFill>
              <a:latin typeface="Helvetica Neue"/>
              <a:ea typeface="Helvetica Neue"/>
              <a:cs typeface="Helvetica Neue"/>
              <a:sym typeface="Helvetica Neue"/>
            </a:endParaRPr>
          </a:p>
          <a:p>
            <a:pPr marL="457200" lvl="0" indent="0" algn="l" rtl="0">
              <a:spcBef>
                <a:spcPts val="0"/>
              </a:spcBef>
              <a:spcAft>
                <a:spcPts val="0"/>
              </a:spcAft>
              <a:buNone/>
            </a:pPr>
            <a:endParaRPr dirty="0">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2" name="図 1"/>
          <p:cNvPicPr>
            <a:picLocks noChangeAspect="1"/>
          </p:cNvPicPr>
          <p:nvPr/>
        </p:nvPicPr>
        <p:blipFill>
          <a:blip r:embed="rId3"/>
          <a:stretch>
            <a:fillRect/>
          </a:stretch>
        </p:blipFill>
        <p:spPr>
          <a:xfrm>
            <a:off x="3333918" y="0"/>
            <a:ext cx="5810082" cy="5143500"/>
          </a:xfrm>
          <a:prstGeom prst="rect">
            <a:avLst/>
          </a:prstGeom>
        </p:spPr>
      </p:pic>
      <p:sp>
        <p:nvSpPr>
          <p:cNvPr id="65" name="Google Shape;65;p15"/>
          <p:cNvSpPr txBox="1"/>
          <p:nvPr/>
        </p:nvSpPr>
        <p:spPr>
          <a:xfrm>
            <a:off x="328628" y="188328"/>
            <a:ext cx="6966694" cy="4955172"/>
          </a:xfrm>
          <a:prstGeom prst="rect">
            <a:avLst/>
          </a:prstGeom>
          <a:solidFill>
            <a:schemeClr val="bg1">
              <a:alpha val="75000"/>
            </a:schemeClr>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200" b="1" dirty="0">
                <a:solidFill>
                  <a:schemeClr val="accent5">
                    <a:lumMod val="75000"/>
                  </a:schemeClr>
                </a:solidFill>
                <a:latin typeface="Helvetica Neue"/>
                <a:ea typeface="Helvetica Neue"/>
                <a:cs typeface="Helvetica Neue"/>
                <a:sym typeface="Helvetica Neue"/>
              </a:rPr>
              <a:t>Project Idea(s)</a:t>
            </a:r>
            <a:endParaRPr sz="2200" b="1" dirty="0">
              <a:solidFill>
                <a:schemeClr val="accent5">
                  <a:lumMod val="75000"/>
                </a:schemeClr>
              </a:solidFill>
              <a:latin typeface="Helvetica Neue"/>
              <a:ea typeface="Helvetica Neue"/>
              <a:cs typeface="Helvetica Neue"/>
              <a:sym typeface="Helvetica Neue"/>
            </a:endParaRPr>
          </a:p>
          <a:p>
            <a:pPr marL="0" lvl="0" indent="0" algn="l" rtl="0">
              <a:spcBef>
                <a:spcPts val="0"/>
              </a:spcBef>
              <a:spcAft>
                <a:spcPts val="0"/>
              </a:spcAft>
              <a:buNone/>
            </a:pPr>
            <a:endParaRPr sz="2200" b="1" dirty="0">
              <a:latin typeface="Helvetica Neue"/>
              <a:ea typeface="Helvetica Neue"/>
              <a:cs typeface="Helvetica Neue"/>
              <a:sym typeface="Helvetica Neue"/>
            </a:endParaRPr>
          </a:p>
          <a:p>
            <a:pPr marL="0" lvl="0" indent="0" algn="l" rtl="0">
              <a:spcBef>
                <a:spcPts val="0"/>
              </a:spcBef>
              <a:spcAft>
                <a:spcPts val="0"/>
              </a:spcAft>
              <a:buNone/>
            </a:pPr>
            <a:r>
              <a:rPr lang="en-US" altLang="ja-JP" b="1" u="sng" dirty="0" smtClean="0">
                <a:solidFill>
                  <a:schemeClr val="accent5">
                    <a:lumMod val="75000"/>
                  </a:schemeClr>
                </a:solidFill>
                <a:latin typeface="Helvetica Neue"/>
                <a:ea typeface="Helvetica Neue"/>
                <a:cs typeface="Helvetica Neue"/>
                <a:sym typeface="Helvetica Neue"/>
              </a:rPr>
              <a:t>My</a:t>
            </a:r>
            <a:r>
              <a:rPr lang="en-GB" b="1" u="sng" dirty="0" smtClean="0">
                <a:solidFill>
                  <a:schemeClr val="accent5">
                    <a:lumMod val="75000"/>
                  </a:schemeClr>
                </a:solidFill>
                <a:latin typeface="Helvetica Neue"/>
                <a:ea typeface="Helvetica Neue"/>
                <a:cs typeface="Helvetica Neue"/>
                <a:sym typeface="Helvetica Neue"/>
              </a:rPr>
              <a:t> </a:t>
            </a:r>
            <a:r>
              <a:rPr lang="en-GB" b="1" u="sng" dirty="0">
                <a:solidFill>
                  <a:schemeClr val="accent5">
                    <a:lumMod val="75000"/>
                  </a:schemeClr>
                </a:solidFill>
                <a:latin typeface="Helvetica Neue"/>
                <a:ea typeface="Helvetica Neue"/>
                <a:cs typeface="Helvetica Neue"/>
                <a:sym typeface="Helvetica Neue"/>
              </a:rPr>
              <a:t>project idea</a:t>
            </a:r>
            <a:r>
              <a:rPr lang="en-GB" b="1" u="sng" dirty="0" smtClean="0">
                <a:solidFill>
                  <a:schemeClr val="accent5">
                    <a:lumMod val="75000"/>
                  </a:schemeClr>
                </a:solidFill>
                <a:latin typeface="Helvetica Neue"/>
                <a:ea typeface="Helvetica Neue"/>
                <a:cs typeface="Helvetica Neue"/>
                <a:sym typeface="Helvetica Neue"/>
              </a:rPr>
              <a:t>.</a:t>
            </a:r>
            <a:endParaRPr lang="en-GB" sz="2200" b="1" u="sng" dirty="0">
              <a:solidFill>
                <a:schemeClr val="accent5">
                  <a:lumMod val="75000"/>
                </a:schemeClr>
              </a:solidFill>
              <a:latin typeface="Helvetica Neue"/>
              <a:ea typeface="Helvetica Neue"/>
              <a:cs typeface="Helvetica Neue"/>
              <a:sym typeface="Helvetica Neue"/>
            </a:endParaRPr>
          </a:p>
          <a:p>
            <a:pPr marL="457200" lvl="0" indent="-317500">
              <a:buSzPts val="1400"/>
              <a:buFont typeface="Helvetica Neue"/>
              <a:buChar char="-"/>
            </a:pPr>
            <a:r>
              <a:rPr lang="en-US" altLang="ja-JP" dirty="0" smtClean="0">
                <a:solidFill>
                  <a:schemeClr val="tx1"/>
                </a:solidFill>
                <a:latin typeface="Helvetica Neue"/>
                <a:ea typeface="Helvetica Neue"/>
                <a:cs typeface="Helvetica Neue"/>
                <a:sym typeface="Helvetica Neue"/>
              </a:rPr>
              <a:t>In </a:t>
            </a:r>
            <a:r>
              <a:rPr lang="en-US" altLang="ja-JP" dirty="0">
                <a:solidFill>
                  <a:schemeClr val="tx1"/>
                </a:solidFill>
                <a:latin typeface="Helvetica Neue"/>
                <a:ea typeface="Helvetica Neue"/>
                <a:cs typeface="Helvetica Neue"/>
                <a:sym typeface="Helvetica Neue"/>
              </a:rPr>
              <a:t>2014, </a:t>
            </a:r>
            <a:r>
              <a:rPr lang="ja-JP" altLang="en-US" dirty="0" smtClean="0">
                <a:solidFill>
                  <a:schemeClr val="tx1"/>
                </a:solidFill>
                <a:latin typeface="Helvetica Neue"/>
                <a:ea typeface="Helvetica Neue"/>
                <a:cs typeface="Helvetica Neue"/>
                <a:sym typeface="Helvetica Neue"/>
              </a:rPr>
              <a:t>「</a:t>
            </a:r>
            <a:r>
              <a:rPr lang="en-US" altLang="ja-JP" dirty="0" smtClean="0">
                <a:solidFill>
                  <a:schemeClr val="tx1"/>
                </a:solidFill>
                <a:latin typeface="Helvetica Neue"/>
                <a:ea typeface="Helvetica Neue"/>
                <a:cs typeface="Helvetica Neue"/>
                <a:sym typeface="Helvetica Neue"/>
              </a:rPr>
              <a:t>The </a:t>
            </a:r>
            <a:r>
              <a:rPr lang="en-US" altLang="ja-JP" dirty="0">
                <a:solidFill>
                  <a:schemeClr val="tx1"/>
                </a:solidFill>
                <a:latin typeface="Helvetica Neue"/>
                <a:ea typeface="Helvetica Neue"/>
                <a:cs typeface="Helvetica Neue"/>
                <a:sym typeface="Helvetica Neue"/>
              </a:rPr>
              <a:t>In Vitro Meat </a:t>
            </a:r>
            <a:r>
              <a:rPr lang="en-US" altLang="ja-JP" dirty="0" smtClean="0">
                <a:solidFill>
                  <a:schemeClr val="tx1"/>
                </a:solidFill>
                <a:latin typeface="Helvetica Neue"/>
                <a:ea typeface="Helvetica Neue"/>
                <a:cs typeface="Helvetica Neue"/>
                <a:sym typeface="Helvetica Neue"/>
              </a:rPr>
              <a:t>Cookbook</a:t>
            </a:r>
            <a:r>
              <a:rPr lang="ja-JP" altLang="en-US" dirty="0" smtClean="0">
                <a:solidFill>
                  <a:schemeClr val="tx1"/>
                </a:solidFill>
                <a:latin typeface="Helvetica Neue"/>
                <a:ea typeface="Helvetica Neue"/>
                <a:cs typeface="Helvetica Neue"/>
                <a:sym typeface="Helvetica Neue"/>
              </a:rPr>
              <a:t>」</a:t>
            </a:r>
            <a:r>
              <a:rPr lang="en-US" altLang="ja-JP" dirty="0" smtClean="0">
                <a:solidFill>
                  <a:schemeClr val="tx1"/>
                </a:solidFill>
                <a:latin typeface="Helvetica Neue"/>
                <a:ea typeface="Helvetica Neue"/>
                <a:cs typeface="Helvetica Neue"/>
                <a:sym typeface="Helvetica Neue"/>
              </a:rPr>
              <a:t>, </a:t>
            </a:r>
            <a:r>
              <a:rPr lang="en-US" altLang="ja-JP" dirty="0">
                <a:solidFill>
                  <a:schemeClr val="tx1"/>
                </a:solidFill>
                <a:latin typeface="Helvetica Neue"/>
                <a:ea typeface="Helvetica Neue"/>
                <a:cs typeface="Helvetica Neue"/>
                <a:sym typeface="Helvetica Neue"/>
              </a:rPr>
              <a:t>a cultured meat cookbook, was launched in Amsterdam, the Netherlands. The previous year, in 2013, the world's first hamburger made from cultured beef was presented in London, England, and the technology was expected to be developed in the future</a:t>
            </a:r>
            <a:r>
              <a:rPr lang="en-US" altLang="ja-JP" dirty="0" smtClean="0">
                <a:solidFill>
                  <a:schemeClr val="tx1"/>
                </a:solidFill>
                <a:latin typeface="Helvetica Neue"/>
                <a:ea typeface="Helvetica Neue"/>
                <a:cs typeface="Helvetica Neue"/>
                <a:sym typeface="Helvetica Neue"/>
              </a:rPr>
              <a:t>.</a:t>
            </a:r>
          </a:p>
          <a:p>
            <a:pPr marL="457200" lvl="0" indent="-317500">
              <a:buSzPts val="1400"/>
              <a:buFont typeface="Helvetica Neue"/>
              <a:buChar char="-"/>
            </a:pPr>
            <a:r>
              <a:rPr lang="en-US" altLang="ja-JP" dirty="0">
                <a:solidFill>
                  <a:schemeClr val="tx1"/>
                </a:solidFill>
                <a:latin typeface="Meiryo UI" panose="020B0604030504040204" pitchFamily="50" charset="-128"/>
                <a:ea typeface="Meiryo UI" panose="020B0604030504040204" pitchFamily="50" charset="-128"/>
                <a:cs typeface="Helvetica Neue"/>
                <a:sym typeface="Helvetica Neue"/>
              </a:rPr>
              <a:t>2014 </a:t>
            </a:r>
            <a:r>
              <a:rPr lang="ja-JP" altLang="en-US" dirty="0">
                <a:solidFill>
                  <a:schemeClr val="tx1"/>
                </a:solidFill>
                <a:latin typeface="Meiryo UI" panose="020B0604030504040204" pitchFamily="50" charset="-128"/>
                <a:ea typeface="Meiryo UI" panose="020B0604030504040204" pitchFamily="50" charset="-128"/>
                <a:cs typeface="Helvetica Neue"/>
                <a:sym typeface="Helvetica Neue"/>
              </a:rPr>
              <a:t>年、培養肉の料理本である「</a:t>
            </a:r>
            <a:r>
              <a:rPr lang="en-US" altLang="ja-JP" dirty="0">
                <a:solidFill>
                  <a:schemeClr val="tx1"/>
                </a:solidFill>
                <a:latin typeface="Meiryo UI" panose="020B0604030504040204" pitchFamily="50" charset="-128"/>
                <a:ea typeface="Meiryo UI" panose="020B0604030504040204" pitchFamily="50" charset="-128"/>
                <a:cs typeface="Helvetica Neue"/>
                <a:sym typeface="Helvetica Neue"/>
              </a:rPr>
              <a:t>The In Vitro Meat Cookbook</a:t>
            </a:r>
            <a:r>
              <a:rPr lang="ja-JP" altLang="en-US" dirty="0">
                <a:solidFill>
                  <a:schemeClr val="tx1"/>
                </a:solidFill>
                <a:latin typeface="Meiryo UI" panose="020B0604030504040204" pitchFamily="50" charset="-128"/>
                <a:ea typeface="Meiryo UI" panose="020B0604030504040204" pitchFamily="50" charset="-128"/>
                <a:cs typeface="Helvetica Neue"/>
                <a:sym typeface="Helvetica Neue"/>
              </a:rPr>
              <a:t>（試験管肉クックブック）」がオランダのアムステルダムで発表された。前年の</a:t>
            </a:r>
            <a:r>
              <a:rPr lang="en-US" altLang="ja-JP" dirty="0">
                <a:solidFill>
                  <a:schemeClr val="tx1"/>
                </a:solidFill>
                <a:latin typeface="Meiryo UI" panose="020B0604030504040204" pitchFamily="50" charset="-128"/>
                <a:ea typeface="Meiryo UI" panose="020B0604030504040204" pitchFamily="50" charset="-128"/>
                <a:cs typeface="Helvetica Neue"/>
                <a:sym typeface="Helvetica Neue"/>
              </a:rPr>
              <a:t>2013</a:t>
            </a:r>
            <a:r>
              <a:rPr lang="ja-JP" altLang="en-US" dirty="0">
                <a:solidFill>
                  <a:schemeClr val="tx1"/>
                </a:solidFill>
                <a:latin typeface="Meiryo UI" panose="020B0604030504040204" pitchFamily="50" charset="-128"/>
                <a:ea typeface="Meiryo UI" panose="020B0604030504040204" pitchFamily="50" charset="-128"/>
                <a:cs typeface="Helvetica Neue"/>
                <a:sym typeface="Helvetica Neue"/>
              </a:rPr>
              <a:t>年には、イギリスのロンドンで世界初の培養牛肉から作られたハンバーガーが発表され、今後の技術の発展が期待された</a:t>
            </a:r>
            <a:r>
              <a:rPr lang="ja-JP" altLang="en-US" dirty="0" smtClean="0">
                <a:solidFill>
                  <a:schemeClr val="tx1"/>
                </a:solidFill>
                <a:latin typeface="Meiryo UI" panose="020B0604030504040204" pitchFamily="50" charset="-128"/>
                <a:ea typeface="Meiryo UI" panose="020B0604030504040204" pitchFamily="50" charset="-128"/>
                <a:cs typeface="Helvetica Neue"/>
                <a:sym typeface="Helvetica Neue"/>
              </a:rPr>
              <a:t>。</a:t>
            </a:r>
            <a:endParaRPr lang="en-US" altLang="ja-JP" dirty="0" smtClean="0">
              <a:solidFill>
                <a:schemeClr val="tx1"/>
              </a:solidFill>
              <a:latin typeface="Meiryo UI" panose="020B0604030504040204" pitchFamily="50" charset="-128"/>
              <a:ea typeface="Meiryo UI" panose="020B0604030504040204" pitchFamily="50" charset="-128"/>
              <a:cs typeface="Helvetica Neue"/>
              <a:sym typeface="Helvetica Neue"/>
            </a:endParaRPr>
          </a:p>
          <a:p>
            <a:pPr marL="139700" lvl="0">
              <a:buSzPts val="1400"/>
            </a:pPr>
            <a:endParaRPr lang="en-US" altLang="ja-JP" dirty="0" smtClean="0">
              <a:solidFill>
                <a:schemeClr val="tx1"/>
              </a:solidFill>
              <a:latin typeface="Meiryo UI" panose="020B0604030504040204" pitchFamily="50" charset="-128"/>
              <a:ea typeface="Meiryo UI" panose="020B0604030504040204" pitchFamily="50" charset="-128"/>
              <a:cs typeface="Helvetica Neue"/>
              <a:sym typeface="Helvetica Neue"/>
            </a:endParaRPr>
          </a:p>
          <a:p>
            <a:pPr marL="457200" lvl="0" indent="-317500">
              <a:buSzPts val="1400"/>
              <a:buFont typeface="Helvetica Neue"/>
              <a:buChar char="-"/>
            </a:pPr>
            <a:r>
              <a:rPr lang="en-US" altLang="ja-JP" dirty="0">
                <a:solidFill>
                  <a:schemeClr val="tx1"/>
                </a:solidFill>
                <a:latin typeface="Meiryo UI" panose="020B0604030504040204" pitchFamily="50" charset="-128"/>
                <a:ea typeface="Meiryo UI" panose="020B0604030504040204" pitchFamily="50" charset="-128"/>
                <a:cs typeface="Helvetica Neue"/>
                <a:sym typeface="Helvetica Neue"/>
              </a:rPr>
              <a:t>As of 2022, research and development on cultured meat, cultured proteins, and plant-derived protein products is active, but consumer acceptability seems to be one of the challenges, especially with cultured proteins. (Technical and cost challenges aside).</a:t>
            </a:r>
          </a:p>
          <a:p>
            <a:pPr marL="457200" lvl="0" indent="-317500">
              <a:buSzPts val="1400"/>
              <a:buFont typeface="Helvetica Neue"/>
              <a:buChar char="-"/>
            </a:pPr>
            <a:r>
              <a:rPr lang="en-US" altLang="ja-JP" dirty="0">
                <a:solidFill>
                  <a:schemeClr val="tx1"/>
                </a:solidFill>
                <a:latin typeface="Meiryo UI" panose="020B0604030504040204" pitchFamily="50" charset="-128"/>
                <a:ea typeface="Meiryo UI" panose="020B0604030504040204" pitchFamily="50" charset="-128"/>
                <a:cs typeface="Helvetica Neue"/>
                <a:sym typeface="Helvetica Neue"/>
              </a:rPr>
              <a:t>2022</a:t>
            </a:r>
            <a:r>
              <a:rPr lang="ja-JP" altLang="en-US" dirty="0">
                <a:solidFill>
                  <a:schemeClr val="tx1"/>
                </a:solidFill>
                <a:latin typeface="Meiryo UI" panose="020B0604030504040204" pitchFamily="50" charset="-128"/>
                <a:ea typeface="Meiryo UI" panose="020B0604030504040204" pitchFamily="50" charset="-128"/>
                <a:cs typeface="Helvetica Neue"/>
                <a:sym typeface="Helvetica Neue"/>
              </a:rPr>
              <a:t>年現在、培養肉や培養タンパク質、植物由来のタンパク質製品に関する研究開発は活発化しているが、特に培養タンパク質では、消費者への受容性が課題の一つとなっているようだ。（技術面やコスト面の課題はさておき）</a:t>
            </a:r>
          </a:p>
          <a:p>
            <a:pPr marL="457200" lvl="0" indent="-317500">
              <a:buSzPts val="1400"/>
              <a:buFont typeface="Helvetica Neue"/>
              <a:buChar char="-"/>
            </a:pPr>
            <a:endParaRPr lang="en-US" altLang="ja-JP" dirty="0" smtClean="0">
              <a:latin typeface="Meiryo UI" panose="020B0604030504040204" pitchFamily="50" charset="-128"/>
              <a:ea typeface="Meiryo UI" panose="020B0604030504040204" pitchFamily="50" charset="-128"/>
              <a:cs typeface="Helvetica Neue"/>
              <a:sym typeface="Helvetica Neue"/>
            </a:endParaRPr>
          </a:p>
          <a:p>
            <a:pPr marL="457200" lvl="0" indent="-317500">
              <a:buSzPts val="1400"/>
              <a:buFont typeface="Helvetica Neue"/>
              <a:buChar char="-"/>
            </a:pPr>
            <a:endParaRPr lang="en-US" altLang="ja-JP" dirty="0" smtClean="0">
              <a:latin typeface="Meiryo UI" panose="020B0604030504040204" pitchFamily="50" charset="-128"/>
              <a:ea typeface="Meiryo UI" panose="020B0604030504040204" pitchFamily="50" charset="-128"/>
              <a:cs typeface="Helvetica Neue"/>
              <a:sym typeface="Helvetica Neue"/>
            </a:endParaRPr>
          </a:p>
          <a:p>
            <a:pPr marL="457200" lvl="0" indent="-317500">
              <a:buSzPts val="1400"/>
              <a:buFont typeface="Helvetica Neue"/>
              <a:buChar char="-"/>
            </a:pPr>
            <a:endParaRPr lang="en-GB" dirty="0" smtClean="0">
              <a:solidFill>
                <a:schemeClr val="dk1"/>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572941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4" name="図 3"/>
          <p:cNvPicPr>
            <a:picLocks noChangeAspect="1"/>
          </p:cNvPicPr>
          <p:nvPr/>
        </p:nvPicPr>
        <p:blipFill>
          <a:blip r:embed="rId3"/>
          <a:stretch>
            <a:fillRect/>
          </a:stretch>
        </p:blipFill>
        <p:spPr>
          <a:xfrm>
            <a:off x="7559115" y="3938987"/>
            <a:ext cx="1584886" cy="1204513"/>
          </a:xfrm>
          <a:prstGeom prst="rect">
            <a:avLst/>
          </a:prstGeom>
        </p:spPr>
      </p:pic>
      <p:pic>
        <p:nvPicPr>
          <p:cNvPr id="3" name="図 2"/>
          <p:cNvPicPr>
            <a:picLocks noChangeAspect="1"/>
          </p:cNvPicPr>
          <p:nvPr/>
        </p:nvPicPr>
        <p:blipFill>
          <a:blip r:embed="rId4"/>
          <a:stretch>
            <a:fillRect/>
          </a:stretch>
        </p:blipFill>
        <p:spPr>
          <a:xfrm>
            <a:off x="1" y="1"/>
            <a:ext cx="3264916" cy="5143499"/>
          </a:xfrm>
          <a:prstGeom prst="rect">
            <a:avLst/>
          </a:prstGeom>
        </p:spPr>
      </p:pic>
      <p:pic>
        <p:nvPicPr>
          <p:cNvPr id="2" name="図 1"/>
          <p:cNvPicPr>
            <a:picLocks noChangeAspect="1"/>
          </p:cNvPicPr>
          <p:nvPr/>
        </p:nvPicPr>
        <p:blipFill>
          <a:blip r:embed="rId5"/>
          <a:stretch>
            <a:fillRect/>
          </a:stretch>
        </p:blipFill>
        <p:spPr>
          <a:xfrm>
            <a:off x="3269225" y="1"/>
            <a:ext cx="5879083" cy="3938986"/>
          </a:xfrm>
          <a:prstGeom prst="rect">
            <a:avLst/>
          </a:prstGeom>
        </p:spPr>
      </p:pic>
      <p:sp>
        <p:nvSpPr>
          <p:cNvPr id="70" name="Google Shape;70;p16"/>
          <p:cNvSpPr txBox="1"/>
          <p:nvPr/>
        </p:nvSpPr>
        <p:spPr>
          <a:xfrm>
            <a:off x="301335" y="738141"/>
            <a:ext cx="7215600" cy="3200846"/>
          </a:xfrm>
          <a:prstGeom prst="rect">
            <a:avLst/>
          </a:prstGeom>
          <a:solidFill>
            <a:schemeClr val="lt1">
              <a:alpha val="85000"/>
            </a:schemeClr>
          </a:solidFill>
          <a:ln>
            <a:noFill/>
          </a:ln>
        </p:spPr>
        <p:txBody>
          <a:bodyPr spcFirstLastPara="1" wrap="square" lIns="91425" tIns="91425" rIns="91425" bIns="91425" anchor="t" anchorCtr="0">
            <a:spAutoFit/>
          </a:bodyPr>
          <a:lstStyle/>
          <a:p>
            <a:pPr marL="457200" lvl="0" indent="-317500">
              <a:buSzPts val="1400"/>
              <a:buFont typeface="Helvetica Neue"/>
              <a:buChar char="-"/>
            </a:pPr>
            <a:r>
              <a:rPr lang="en-US" altLang="ja-JP" dirty="0" smtClean="0">
                <a:latin typeface="Meiryo UI" panose="020B0604030504040204" pitchFamily="50" charset="-128"/>
                <a:ea typeface="Meiryo UI" panose="020B0604030504040204" pitchFamily="50" charset="-128"/>
                <a:cs typeface="Helvetica Neue"/>
                <a:sym typeface="Helvetica Neue"/>
              </a:rPr>
              <a:t>As </a:t>
            </a:r>
            <a:r>
              <a:rPr lang="en-US" altLang="ja-JP" dirty="0">
                <a:latin typeface="Meiryo UI" panose="020B0604030504040204" pitchFamily="50" charset="-128"/>
                <a:ea typeface="Meiryo UI" panose="020B0604030504040204" pitchFamily="50" charset="-128"/>
                <a:cs typeface="Helvetica Neue"/>
                <a:sym typeface="Helvetica Neue"/>
              </a:rPr>
              <a:t>a very interesting example, "</a:t>
            </a:r>
            <a:r>
              <a:rPr lang="en-US" altLang="ja-JP" dirty="0">
                <a:solidFill>
                  <a:schemeClr val="accent5">
                    <a:lumMod val="75000"/>
                  </a:schemeClr>
                </a:solidFill>
                <a:latin typeface="Meiryo UI" panose="020B0604030504040204" pitchFamily="50" charset="-128"/>
                <a:ea typeface="Meiryo UI" panose="020B0604030504040204" pitchFamily="50" charset="-128"/>
                <a:cs typeface="Helvetica Neue"/>
                <a:sym typeface="Helvetica Neue"/>
              </a:rPr>
              <a:t>petroleum protein</a:t>
            </a:r>
            <a:r>
              <a:rPr lang="en-US" altLang="ja-JP" dirty="0">
                <a:latin typeface="Meiryo UI" panose="020B0604030504040204" pitchFamily="50" charset="-128"/>
                <a:ea typeface="Meiryo UI" panose="020B0604030504040204" pitchFamily="50" charset="-128"/>
                <a:cs typeface="Helvetica Neue"/>
                <a:sym typeface="Helvetica Neue"/>
              </a:rPr>
              <a:t>" was studied in Japan in the 1960s, and efforts were made to use it for feed and food. However, the research was halted due to fierce opposition from consumers.</a:t>
            </a:r>
          </a:p>
          <a:p>
            <a:pPr marL="457200" lvl="0" indent="-317500">
              <a:buSzPts val="1400"/>
              <a:buFont typeface="Helvetica Neue"/>
              <a:buChar char="-"/>
            </a:pPr>
            <a:r>
              <a:rPr lang="en-US" altLang="ja-JP" dirty="0">
                <a:latin typeface="Meiryo UI" panose="020B0604030504040204" pitchFamily="50" charset="-128"/>
                <a:ea typeface="Meiryo UI" panose="020B0604030504040204" pitchFamily="50" charset="-128"/>
                <a:cs typeface="Helvetica Neue"/>
                <a:sym typeface="Helvetica Neue"/>
              </a:rPr>
              <a:t>This was due to the negative image of the name "petroleum protein," as well as the environmental pollution that occurred in the 1950s and 1960s and the resulting pollution-related diseases (</a:t>
            </a:r>
            <a:r>
              <a:rPr lang="en-US" altLang="ja-JP" dirty="0" err="1">
                <a:latin typeface="Meiryo UI" panose="020B0604030504040204" pitchFamily="50" charset="-128"/>
                <a:ea typeface="Meiryo UI" panose="020B0604030504040204" pitchFamily="50" charset="-128"/>
                <a:cs typeface="Helvetica Neue"/>
                <a:sym typeface="Helvetica Neue"/>
              </a:rPr>
              <a:t>Minamata</a:t>
            </a:r>
            <a:r>
              <a:rPr lang="en-US" altLang="ja-JP" dirty="0">
                <a:latin typeface="Meiryo UI" panose="020B0604030504040204" pitchFamily="50" charset="-128"/>
                <a:ea typeface="Meiryo UI" panose="020B0604030504040204" pitchFamily="50" charset="-128"/>
                <a:cs typeface="Helvetica Neue"/>
                <a:sym typeface="Helvetica Neue"/>
              </a:rPr>
              <a:t> disease, </a:t>
            </a:r>
            <a:r>
              <a:rPr lang="en-US" altLang="ja-JP" dirty="0" err="1">
                <a:latin typeface="Meiryo UI" panose="020B0604030504040204" pitchFamily="50" charset="-128"/>
                <a:ea typeface="Meiryo UI" panose="020B0604030504040204" pitchFamily="50" charset="-128"/>
                <a:cs typeface="Helvetica Neue"/>
                <a:sym typeface="Helvetica Neue"/>
              </a:rPr>
              <a:t>Itai-itai</a:t>
            </a:r>
            <a:r>
              <a:rPr lang="en-US" altLang="ja-JP" dirty="0">
                <a:latin typeface="Meiryo UI" panose="020B0604030504040204" pitchFamily="50" charset="-128"/>
                <a:ea typeface="Meiryo UI" panose="020B0604030504040204" pitchFamily="50" charset="-128"/>
                <a:cs typeface="Helvetica Neue"/>
                <a:sym typeface="Helvetica Neue"/>
              </a:rPr>
              <a:t> disease, </a:t>
            </a:r>
            <a:r>
              <a:rPr lang="en-US" altLang="ja-JP" dirty="0" err="1">
                <a:latin typeface="Meiryo UI" panose="020B0604030504040204" pitchFamily="50" charset="-128"/>
                <a:ea typeface="Meiryo UI" panose="020B0604030504040204" pitchFamily="50" charset="-128"/>
                <a:cs typeface="Helvetica Neue"/>
                <a:sym typeface="Helvetica Neue"/>
              </a:rPr>
              <a:t>Kanemi</a:t>
            </a:r>
            <a:r>
              <a:rPr lang="en-US" altLang="ja-JP" dirty="0">
                <a:latin typeface="Meiryo UI" panose="020B0604030504040204" pitchFamily="50" charset="-128"/>
                <a:ea typeface="Meiryo UI" panose="020B0604030504040204" pitchFamily="50" charset="-128"/>
                <a:cs typeface="Helvetica Neue"/>
                <a:sym typeface="Helvetica Neue"/>
              </a:rPr>
              <a:t> oil disease, etc.), which made consumers distrust the companies and the government</a:t>
            </a:r>
            <a:r>
              <a:rPr lang="en-US" altLang="ja-JP" dirty="0" smtClean="0">
                <a:latin typeface="Meiryo UI" panose="020B0604030504040204" pitchFamily="50" charset="-128"/>
                <a:ea typeface="Meiryo UI" panose="020B0604030504040204" pitchFamily="50" charset="-128"/>
                <a:cs typeface="Helvetica Neue"/>
                <a:sym typeface="Helvetica Neue"/>
              </a:rPr>
              <a:t>.</a:t>
            </a:r>
          </a:p>
          <a:p>
            <a:pPr marL="457200" lvl="0" indent="-317500">
              <a:buSzPts val="1400"/>
              <a:buFont typeface="Helvetica Neue"/>
              <a:buChar char="-"/>
            </a:pPr>
            <a:r>
              <a:rPr lang="ja-JP" altLang="en-US" dirty="0" smtClean="0">
                <a:latin typeface="Meiryo UI" panose="020B0604030504040204" pitchFamily="50" charset="-128"/>
                <a:ea typeface="Meiryo UI" panose="020B0604030504040204" pitchFamily="50" charset="-128"/>
                <a:cs typeface="Helvetica Neue"/>
                <a:sym typeface="Helvetica Neue"/>
              </a:rPr>
              <a:t>非常</a:t>
            </a:r>
            <a:r>
              <a:rPr lang="ja-JP" altLang="en-US" dirty="0">
                <a:latin typeface="Meiryo UI" panose="020B0604030504040204" pitchFamily="50" charset="-128"/>
                <a:ea typeface="Meiryo UI" panose="020B0604030504040204" pitchFamily="50" charset="-128"/>
                <a:cs typeface="Helvetica Neue"/>
                <a:sym typeface="Helvetica Neue"/>
              </a:rPr>
              <a:t>に興味深い例として、日本では</a:t>
            </a:r>
            <a:r>
              <a:rPr lang="en-US" altLang="ja-JP" dirty="0">
                <a:latin typeface="Meiryo UI" panose="020B0604030504040204" pitchFamily="50" charset="-128"/>
                <a:ea typeface="Meiryo UI" panose="020B0604030504040204" pitchFamily="50" charset="-128"/>
                <a:cs typeface="Helvetica Neue"/>
                <a:sym typeface="Helvetica Neue"/>
              </a:rPr>
              <a:t>1960</a:t>
            </a:r>
            <a:r>
              <a:rPr lang="ja-JP" altLang="en-US" dirty="0">
                <a:latin typeface="Meiryo UI" panose="020B0604030504040204" pitchFamily="50" charset="-128"/>
                <a:ea typeface="Meiryo UI" panose="020B0604030504040204" pitchFamily="50" charset="-128"/>
                <a:cs typeface="Helvetica Neue"/>
                <a:sym typeface="Helvetica Neue"/>
              </a:rPr>
              <a:t>年代に「石油タンパク」が研究され、飼料用や食用として取り組みが進められた。しかし、消費者から激しい反対運動を受け、研究は中止された。</a:t>
            </a:r>
          </a:p>
          <a:p>
            <a:pPr marL="457200" lvl="0" indent="-317500">
              <a:buSzPts val="1400"/>
              <a:buFont typeface="Helvetica Neue"/>
              <a:buChar char="-"/>
            </a:pPr>
            <a:r>
              <a:rPr lang="ja-JP" altLang="en-US" dirty="0">
                <a:latin typeface="Meiryo UI" panose="020B0604030504040204" pitchFamily="50" charset="-128"/>
                <a:ea typeface="Meiryo UI" panose="020B0604030504040204" pitchFamily="50" charset="-128"/>
                <a:cs typeface="Helvetica Neue"/>
                <a:sym typeface="Helvetica Neue"/>
              </a:rPr>
              <a:t>この背景には、「石油タンパク」という名称のネガティブイメージに加え、</a:t>
            </a:r>
            <a:r>
              <a:rPr lang="en-US" altLang="ja-JP" dirty="0">
                <a:latin typeface="Meiryo UI" panose="020B0604030504040204" pitchFamily="50" charset="-128"/>
                <a:ea typeface="Meiryo UI" panose="020B0604030504040204" pitchFamily="50" charset="-128"/>
                <a:cs typeface="Helvetica Neue"/>
                <a:sym typeface="Helvetica Neue"/>
              </a:rPr>
              <a:t>1950</a:t>
            </a:r>
            <a:r>
              <a:rPr lang="ja-JP" altLang="en-US" dirty="0">
                <a:latin typeface="Meiryo UI" panose="020B0604030504040204" pitchFamily="50" charset="-128"/>
                <a:ea typeface="Meiryo UI" panose="020B0604030504040204" pitchFamily="50" charset="-128"/>
                <a:cs typeface="Helvetica Neue"/>
                <a:sym typeface="Helvetica Neue"/>
              </a:rPr>
              <a:t>年代から</a:t>
            </a:r>
            <a:r>
              <a:rPr lang="en-US" altLang="ja-JP" dirty="0">
                <a:latin typeface="Meiryo UI" panose="020B0604030504040204" pitchFamily="50" charset="-128"/>
                <a:ea typeface="Meiryo UI" panose="020B0604030504040204" pitchFamily="50" charset="-128"/>
                <a:cs typeface="Helvetica Neue"/>
                <a:sym typeface="Helvetica Neue"/>
              </a:rPr>
              <a:t>60</a:t>
            </a:r>
            <a:r>
              <a:rPr lang="ja-JP" altLang="en-US" dirty="0">
                <a:latin typeface="Meiryo UI" panose="020B0604030504040204" pitchFamily="50" charset="-128"/>
                <a:ea typeface="Meiryo UI" panose="020B0604030504040204" pitchFamily="50" charset="-128"/>
                <a:cs typeface="Helvetica Neue"/>
                <a:sym typeface="Helvetica Neue"/>
              </a:rPr>
              <a:t>年代にかけて起こった環境汚染とそれに伴う公害病（水俣病、イタイイタイ病、カネミ油症など）により、消費者が企業や政府に対する不信感を募らせていたことが伺える。</a:t>
            </a:r>
          </a:p>
          <a:p>
            <a:pPr marL="457200" lvl="0" indent="-317500">
              <a:buSzPts val="1400"/>
              <a:buFont typeface="Helvetica Neue"/>
              <a:buChar char="-"/>
            </a:pPr>
            <a:endParaRPr lang="en-US" altLang="ja-JP" dirty="0">
              <a:latin typeface="Meiryo UI" panose="020B0604030504040204" pitchFamily="50" charset="-128"/>
              <a:ea typeface="Meiryo UI" panose="020B0604030504040204" pitchFamily="50" charset="-128"/>
              <a:cs typeface="Helvetica Neue"/>
              <a:sym typeface="Helvetica Neue"/>
            </a:endParaRPr>
          </a:p>
        </p:txBody>
      </p:sp>
      <p:pic>
        <p:nvPicPr>
          <p:cNvPr id="5" name="図 4"/>
          <p:cNvPicPr>
            <a:picLocks noChangeAspect="1"/>
          </p:cNvPicPr>
          <p:nvPr/>
        </p:nvPicPr>
        <p:blipFill>
          <a:blip r:embed="rId6"/>
          <a:stretch>
            <a:fillRect/>
          </a:stretch>
        </p:blipFill>
        <p:spPr>
          <a:xfrm>
            <a:off x="3264917" y="3938987"/>
            <a:ext cx="1608419" cy="1204762"/>
          </a:xfrm>
          <a:prstGeom prst="rect">
            <a:avLst/>
          </a:prstGeom>
        </p:spPr>
      </p:pic>
      <p:pic>
        <p:nvPicPr>
          <p:cNvPr id="6" name="図 5"/>
          <p:cNvPicPr>
            <a:picLocks noChangeAspect="1"/>
          </p:cNvPicPr>
          <p:nvPr/>
        </p:nvPicPr>
        <p:blipFill>
          <a:blip r:embed="rId7"/>
          <a:stretch>
            <a:fillRect/>
          </a:stretch>
        </p:blipFill>
        <p:spPr>
          <a:xfrm>
            <a:off x="4873336" y="3960460"/>
            <a:ext cx="1579419" cy="1183040"/>
          </a:xfrm>
          <a:prstGeom prst="rect">
            <a:avLst/>
          </a:prstGeom>
        </p:spPr>
      </p:pic>
      <p:pic>
        <p:nvPicPr>
          <p:cNvPr id="7" name="図 6"/>
          <p:cNvPicPr>
            <a:picLocks noChangeAspect="1"/>
          </p:cNvPicPr>
          <p:nvPr/>
        </p:nvPicPr>
        <p:blipFill>
          <a:blip r:embed="rId8"/>
          <a:stretch>
            <a:fillRect/>
          </a:stretch>
        </p:blipFill>
        <p:spPr>
          <a:xfrm>
            <a:off x="6452755" y="3949599"/>
            <a:ext cx="968579" cy="1183289"/>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TotalTime>
  <Words>605</Words>
  <Application>Microsoft Office PowerPoint</Application>
  <PresentationFormat>画面に合わせる (16:9)</PresentationFormat>
  <Paragraphs>34</Paragraphs>
  <Slides>4</Slides>
  <Notes>4</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4</vt:i4>
      </vt:variant>
    </vt:vector>
  </HeadingPairs>
  <TitlesOfParts>
    <vt:vector size="8" baseType="lpstr">
      <vt:lpstr>Helvetica Neue</vt:lpstr>
      <vt:lpstr>Meiryo UI</vt:lpstr>
      <vt:lpstr>Arial</vt:lpstr>
      <vt:lpstr>Simple Light</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廣瀬 愛</dc:creator>
  <cp:lastModifiedBy>廣瀬 愛</cp:lastModifiedBy>
  <cp:revision>14</cp:revision>
  <dcterms:modified xsi:type="dcterms:W3CDTF">2022-03-31T06:25:46Z</dcterms:modified>
</cp:coreProperties>
</file>